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9"/>
  </p:notesMasterIdLst>
  <p:sldIdLst>
    <p:sldId id="285" r:id="rId2"/>
    <p:sldId id="278" r:id="rId3"/>
    <p:sldId id="290" r:id="rId4"/>
    <p:sldId id="279" r:id="rId5"/>
    <p:sldId id="289" r:id="rId6"/>
    <p:sldId id="257" r:id="rId7"/>
    <p:sldId id="261" r:id="rId8"/>
  </p:sldIdLst>
  <p:sldSz cx="9144000" cy="5143500" type="screen16x9"/>
  <p:notesSz cx="7315200" cy="96012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Roboto" panose="02000000000000000000" pitchFamily="2" charset="0"/>
      <p:regular r:id="rId14"/>
      <p:bold r:id="rId15"/>
      <p:italic r:id="rId16"/>
      <p:boldItalic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C08D6DD-3988-424D-A9A6-9E5D656F37D5}">
  <a:tblStyle styleId="{CC08D6DD-3988-424D-A9A6-9E5D656F37D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8"/>
    <p:restoredTop sz="75801" autoAdjust="0"/>
  </p:normalViewPr>
  <p:slideViewPr>
    <p:cSldViewPr snapToGrid="0">
      <p:cViewPr varScale="1">
        <p:scale>
          <a:sx n="84" d="100"/>
          <a:sy n="84" d="100"/>
        </p:scale>
        <p:origin x="1418" y="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2388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37" tIns="96637" rIns="96637" bIns="96637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f3eaab3448_4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gf3eaab3448_4_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Overview</a:t>
            </a:r>
            <a:r>
              <a:rPr lang="en-US" sz="11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Brain Structure Annotation Tools v</a:t>
            </a: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lang="en-US"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gf3eaab3448_4_7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6867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f3eaab3448_4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46125" y="1181100"/>
            <a:ext cx="5664200" cy="3186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gf3eaab3448_4_75:notes"/>
          <p:cNvSpPr txBox="1">
            <a:spLocks noGrp="1"/>
          </p:cNvSpPr>
          <p:nvPr>
            <p:ph type="body" idx="1"/>
          </p:nvPr>
        </p:nvSpPr>
        <p:spPr>
          <a:xfrm>
            <a:off x="715617" y="4544830"/>
            <a:ext cx="5724939" cy="3718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35" tIns="47405" rIns="94835" bIns="47405" anchor="t" anchorCtr="0">
            <a:noAutofit/>
          </a:bodyPr>
          <a:lstStyle/>
          <a:p>
            <a:pPr marL="0" indent="0" defTabSz="948507">
              <a:buNone/>
              <a:defRPr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Overview of Brain Structure Annotation Tools v2</a:t>
            </a:r>
            <a:endParaRPr lang="en-US" sz="1700" dirty="0"/>
          </a:p>
          <a:p>
            <a:pPr marL="0" indent="0">
              <a:buNone/>
            </a:pPr>
            <a:endParaRPr dirty="0"/>
          </a:p>
        </p:txBody>
      </p:sp>
      <p:sp>
        <p:nvSpPr>
          <p:cNvPr id="128" name="Google Shape;128;gf3eaab3448_4_75:notes"/>
          <p:cNvSpPr txBox="1">
            <a:spLocks noGrp="1"/>
          </p:cNvSpPr>
          <p:nvPr>
            <p:ph type="sldNum" idx="12"/>
          </p:nvPr>
        </p:nvSpPr>
        <p:spPr>
          <a:xfrm>
            <a:off x="4053509" y="8969975"/>
            <a:ext cx="3101009" cy="473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35" tIns="47405" rIns="94835" bIns="47405" anchor="b" anchorCtr="0">
            <a:noAutofit/>
          </a:bodyPr>
          <a:lstStyle/>
          <a:p>
            <a:pPr algn="r"/>
            <a:fld id="{00000000-1234-1234-1234-123412341234}" type="slidenum">
              <a:rPr lang="en"/>
              <a:pPr algn="r"/>
              <a:t>5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f3eaab3448_4_108:notes"/>
          <p:cNvSpPr txBox="1">
            <a:spLocks noGrp="1"/>
          </p:cNvSpPr>
          <p:nvPr>
            <p:ph type="body" idx="1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spcFirstLastPara="1" wrap="square" lIns="96637" tIns="96637" rIns="96637" bIns="9663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150" name="Google Shape;150;gf3eaab3448_4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f3eaab3448_0_5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f3eaab3448_0_53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37" tIns="96637" rIns="96637" bIns="96637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A holistic view of the workflow is diagrammed starting from the brain image scanning, uploading compressed images and metadata to the database for dissemination to a wide audience of anatomists who will directly access the Brainsharer platform.</a:t>
            </a:r>
          </a:p>
          <a:p>
            <a:pPr marL="0" indent="0">
              <a:buNone/>
            </a:pPr>
            <a:endParaRPr lang="en" dirty="0"/>
          </a:p>
          <a:p>
            <a:pPr marL="0" indent="0">
              <a:buNone/>
            </a:pPr>
            <a:r>
              <a:rPr lang="en" dirty="0"/>
              <a:t>This diagram describes the back-end systems used to get the data into Neuroglancer, including the image processing and preparation into a web server.  </a:t>
            </a:r>
            <a:r>
              <a:rPr lang="en"/>
              <a:t>In addition metadata is stored in a relational database for advanced filtering and annotation storage.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2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5"/>
          <p:cNvSpPr/>
          <p:nvPr/>
        </p:nvSpPr>
        <p:spPr>
          <a:xfrm>
            <a:off x="1" y="0"/>
            <a:ext cx="9143771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4" name="Google Shape;134;p25"/>
          <p:cNvGrpSpPr/>
          <p:nvPr/>
        </p:nvGrpSpPr>
        <p:grpSpPr>
          <a:xfrm flipH="1">
            <a:off x="7257560" y="0"/>
            <a:ext cx="1886211" cy="1630750"/>
            <a:chOff x="-305" y="-4155"/>
            <a:chExt cx="2514948" cy="2174333"/>
          </a:xfrm>
        </p:grpSpPr>
        <p:sp>
          <p:nvSpPr>
            <p:cNvPr id="135" name="Google Shape;135;p25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/>
              <a:ahLst/>
              <a:cxnLst/>
              <a:rect l="l" t="t" r="r" b="b"/>
              <a:pathLst>
                <a:path w="2514948" h="2170178" extrusionOk="0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25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/>
              <a:ahLst/>
              <a:cxnLst/>
              <a:rect l="l" t="t" r="r" b="b"/>
              <a:pathLst>
                <a:path w="2493062" h="1947896" extrusionOk="0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25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/>
              <a:ahLst/>
              <a:cxnLst/>
              <a:rect l="l" t="t" r="r" b="b"/>
              <a:pathLst>
                <a:path w="2501089" h="1972702" extrusionOk="0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/>
              <a:endParaRPr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25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/>
              <a:ahLst/>
              <a:cxnLst/>
              <a:rect l="l" t="t" r="r" b="b"/>
              <a:pathLst>
                <a:path w="2491105" h="1943661" extrusionOk="0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" name="Google Shape;139;p25"/>
          <p:cNvGrpSpPr/>
          <p:nvPr/>
        </p:nvGrpSpPr>
        <p:grpSpPr>
          <a:xfrm rot="10800000" flipH="1">
            <a:off x="-229" y="3242160"/>
            <a:ext cx="2533821" cy="1901341"/>
            <a:chOff x="-305" y="-1"/>
            <a:chExt cx="3832880" cy="2876136"/>
          </a:xfrm>
        </p:grpSpPr>
        <p:sp>
          <p:nvSpPr>
            <p:cNvPr id="140" name="Google Shape;140;p25"/>
            <p:cNvSpPr/>
            <p:nvPr/>
          </p:nvSpPr>
          <p:spPr>
            <a:xfrm>
              <a:off x="305" y="1"/>
              <a:ext cx="3815424" cy="2653659"/>
            </a:xfrm>
            <a:custGeom>
              <a:avLst/>
              <a:gdLst/>
              <a:ahLst/>
              <a:cxnLst/>
              <a:rect l="l" t="t" r="r" b="b"/>
              <a:pathLst>
                <a:path w="3815424" h="2653659" extrusionOk="0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25"/>
            <p:cNvSpPr/>
            <p:nvPr/>
          </p:nvSpPr>
          <p:spPr>
            <a:xfrm>
              <a:off x="305" y="-1"/>
              <a:ext cx="3815424" cy="2653660"/>
            </a:xfrm>
            <a:custGeom>
              <a:avLst/>
              <a:gdLst/>
              <a:ahLst/>
              <a:cxnLst/>
              <a:rect l="l" t="t" r="r" b="b"/>
              <a:pathLst>
                <a:path w="3815424" h="2653660" extrusionOk="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25"/>
            <p:cNvSpPr/>
            <p:nvPr/>
          </p:nvSpPr>
          <p:spPr>
            <a:xfrm>
              <a:off x="-305" y="1"/>
              <a:ext cx="3815986" cy="2675935"/>
            </a:xfrm>
            <a:custGeom>
              <a:avLst/>
              <a:gdLst/>
              <a:ahLst/>
              <a:cxnLst/>
              <a:rect l="l" t="t" r="r" b="b"/>
              <a:pathLst>
                <a:path w="3815986" h="2675935" extrusionOk="0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25"/>
            <p:cNvSpPr/>
            <p:nvPr/>
          </p:nvSpPr>
          <p:spPr>
            <a:xfrm>
              <a:off x="305" y="-1"/>
              <a:ext cx="3832270" cy="2876136"/>
            </a:xfrm>
            <a:custGeom>
              <a:avLst/>
              <a:gdLst/>
              <a:ahLst/>
              <a:cxnLst/>
              <a:rect l="l" t="t" r="r" b="b"/>
              <a:pathLst>
                <a:path w="3832270" h="2876136" extrusionOk="0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5" name="Google Shape;145;p25" descr="Bran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436" y="378549"/>
            <a:ext cx="3643313" cy="72866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1D3249E4-7CEC-CA41-A7B8-3208AF969E5F}"/>
              </a:ext>
            </a:extLst>
          </p:cNvPr>
          <p:cNvSpPr txBox="1">
            <a:spLocks/>
          </p:cNvSpPr>
          <p:nvPr/>
        </p:nvSpPr>
        <p:spPr>
          <a:xfrm>
            <a:off x="1142886" y="1279336"/>
            <a:ext cx="6858000" cy="1790700"/>
          </a:xfrm>
          <a:prstGeom prst="rect">
            <a:avLst/>
          </a:prstGeom>
        </p:spPr>
        <p:txBody>
          <a:bodyPr vert="horz" lIns="68580" tIns="34290" rIns="68580" bIns="3429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dirty="0"/>
              <a:t>Goal:</a:t>
            </a:r>
            <a:br>
              <a:rPr lang="en-US" sz="4500" dirty="0"/>
            </a:br>
            <a:r>
              <a:rPr lang="en-US" sz="4500" dirty="0"/>
              <a:t>3d atlas construction from images of 2d sections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FC3F465-7E94-F049-8062-830C33CD4829}"/>
              </a:ext>
            </a:extLst>
          </p:cNvPr>
          <p:cNvSpPr txBox="1"/>
          <p:nvPr/>
        </p:nvSpPr>
        <p:spPr>
          <a:xfrm>
            <a:off x="325189" y="3207774"/>
            <a:ext cx="749435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Part 1: Duane Rinehart- Polygon drawing tool for high resolution annotation of brain shapes</a:t>
            </a:r>
          </a:p>
          <a:p>
            <a:r>
              <a:rPr lang="en-US" sz="1050" dirty="0"/>
              <a:t>Part 2: Yoav Freund- Computational routines for semiautomated alignment of 3D brain data to a common reference space </a:t>
            </a:r>
          </a:p>
        </p:txBody>
      </p:sp>
      <p:sp>
        <p:nvSpPr>
          <p:cNvPr id="16" name="Google Shape;133;p25">
            <a:extLst>
              <a:ext uri="{FF2B5EF4-FFF2-40B4-BE49-F238E27FC236}">
                <a16:creationId xmlns:a16="http://schemas.microsoft.com/office/drawing/2014/main" id="{7FEBB3BC-498A-111E-ADF9-0864A43135C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788729" y="4744807"/>
            <a:ext cx="1162390" cy="33061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34275" rIns="68575" bIns="34275" rtlCol="0" anchor="ctr" anchorCtr="0">
            <a:normAutofit fontScale="92500"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1400"/>
            </a:pPr>
            <a:r>
              <a:rPr lang="en" sz="1400" dirty="0">
                <a:solidFill>
                  <a:schemeClr val="dk2"/>
                </a:solidFill>
              </a:rPr>
              <a:t>20 May 2022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6085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AD224-DD1E-0240-A86E-159794996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47" y="466304"/>
            <a:ext cx="8731306" cy="994172"/>
          </a:xfrm>
        </p:spPr>
        <p:txBody>
          <a:bodyPr>
            <a:noAutofit/>
          </a:bodyPr>
          <a:lstStyle/>
          <a:p>
            <a:pPr marL="139697" algn="ctr"/>
            <a:r>
              <a:rPr lang="en-US" sz="3600" dirty="0"/>
              <a:t>Border annotations utilize LM imaged cytoarchitecture </a:t>
            </a:r>
            <a:br>
              <a:rPr lang="en-US" sz="3600" dirty="0"/>
            </a:br>
            <a:br>
              <a:rPr lang="en-US" sz="3600" dirty="0"/>
            </a:b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F16A91-1E29-F744-9E44-CA437615A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926" y="1268016"/>
            <a:ext cx="5127939" cy="37404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E8ECE70-3C01-8944-A144-E7D6B7E2347C}"/>
              </a:ext>
            </a:extLst>
          </p:cNvPr>
          <p:cNvSpPr/>
          <p:nvPr/>
        </p:nvSpPr>
        <p:spPr>
          <a:xfrm>
            <a:off x="3536219" y="3973190"/>
            <a:ext cx="720192" cy="70400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80280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13BDC7-43A8-7B4F-AA96-6D25E90DF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40" y="1097372"/>
            <a:ext cx="2074646" cy="1280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2F8AEA-3CC1-4D41-BCED-C6408F340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844" y="1015902"/>
            <a:ext cx="1138859" cy="14439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41F34D-F9F4-B643-A960-FDCC82B70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9017" y="1120458"/>
            <a:ext cx="901709" cy="2713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48813C-5AAE-B743-842F-506AEE3137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4713" y="1077554"/>
            <a:ext cx="1694224" cy="12253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ADDC30-325E-5447-80E6-E2CDF47BA8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755480">
            <a:off x="3824766" y="3279555"/>
            <a:ext cx="1587310" cy="12986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242FA8-E6AF-C844-8544-3BF1283553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6294" y="1062912"/>
            <a:ext cx="828533" cy="1778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AC2E79-2BA4-2B46-961F-1D73133299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9226" y="4705970"/>
            <a:ext cx="1989254" cy="3546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8688FB2-12FB-084B-A2CE-08CF6D6E4E2E}"/>
              </a:ext>
            </a:extLst>
          </p:cNvPr>
          <p:cNvSpPr txBox="1"/>
          <p:nvPr/>
        </p:nvSpPr>
        <p:spPr>
          <a:xfrm>
            <a:off x="1627028" y="253813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highlight>
                  <a:srgbClr val="FF0000"/>
                </a:highlight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A59322-F274-194E-AC6D-137563AA4D14}"/>
              </a:ext>
            </a:extLst>
          </p:cNvPr>
          <p:cNvSpPr txBox="1"/>
          <p:nvPr/>
        </p:nvSpPr>
        <p:spPr>
          <a:xfrm>
            <a:off x="4350725" y="253813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highlight>
                  <a:srgbClr val="FF0000"/>
                </a:highlight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FE0D5F-4172-B84B-9433-D9F4BD1634A7}"/>
              </a:ext>
            </a:extLst>
          </p:cNvPr>
          <p:cNvSpPr txBox="1"/>
          <p:nvPr/>
        </p:nvSpPr>
        <p:spPr>
          <a:xfrm>
            <a:off x="6864355" y="253813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highlight>
                  <a:srgbClr val="FF0000"/>
                </a:highlight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1E203D-69B3-BF47-8754-7D649776A980}"/>
              </a:ext>
            </a:extLst>
          </p:cNvPr>
          <p:cNvSpPr txBox="1"/>
          <p:nvPr/>
        </p:nvSpPr>
        <p:spPr>
          <a:xfrm>
            <a:off x="4460827" y="4439792"/>
            <a:ext cx="157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highlight>
                  <a:srgbClr val="FF0000"/>
                </a:highlight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496C0A-14CB-B74B-A0AF-55B024BFAA5E}"/>
              </a:ext>
            </a:extLst>
          </p:cNvPr>
          <p:cNvSpPr txBox="1"/>
          <p:nvPr/>
        </p:nvSpPr>
        <p:spPr>
          <a:xfrm>
            <a:off x="437740" y="-51888"/>
            <a:ext cx="7590101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MRI supports 3D imaging via: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</a:rPr>
              <a:t>1.Image acquisition in 3D so alignment is automatic</a:t>
            </a:r>
          </a:p>
          <a:p>
            <a:pPr algn="ctr"/>
            <a:r>
              <a:rPr lang="en-US" sz="1050" dirty="0">
                <a:solidFill>
                  <a:schemeClr val="bg1"/>
                </a:solidFill>
              </a:rPr>
              <a:t>                            2.Borders can be directly annotated across 3D registration of images</a:t>
            </a:r>
          </a:p>
          <a:p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8170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ADB294-D48E-D043-BA52-E677F735C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11" y="1401051"/>
            <a:ext cx="4629953" cy="31298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D82708-7471-D74E-A7F6-42759EF2B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565" y="1401051"/>
            <a:ext cx="4098589" cy="31298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E90EAF3-4DF4-8B46-85AC-EBE604FAF418}"/>
              </a:ext>
            </a:extLst>
          </p:cNvPr>
          <p:cNvSpPr txBox="1"/>
          <p:nvPr/>
        </p:nvSpPr>
        <p:spPr>
          <a:xfrm>
            <a:off x="-23112" y="147751"/>
            <a:ext cx="91358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Previous progress: </a:t>
            </a:r>
            <a:r>
              <a:rPr lang="en-US" sz="3600" dirty="0" err="1"/>
              <a:t>Neuroglancer</a:t>
            </a:r>
            <a:r>
              <a:rPr lang="en-US" sz="3600" dirty="0"/>
              <a:t> display of </a:t>
            </a:r>
          </a:p>
          <a:p>
            <a:pPr algn="ctr"/>
            <a:r>
              <a:rPr lang="en-US" sz="3600" dirty="0"/>
              <a:t>aligned LM images of serial brain sections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B9CD21-F02E-F548-9861-EC226370C4F1}"/>
              </a:ext>
            </a:extLst>
          </p:cNvPr>
          <p:cNvSpPr txBox="1"/>
          <p:nvPr/>
        </p:nvSpPr>
        <p:spPr>
          <a:xfrm>
            <a:off x="418892" y="1558248"/>
            <a:ext cx="15119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highlight>
                  <a:srgbClr val="C0C0C0"/>
                </a:highlight>
              </a:rPr>
              <a:t>Sagittal-real section plane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6EA9CB-3009-2649-83D2-410119F137E9}"/>
              </a:ext>
            </a:extLst>
          </p:cNvPr>
          <p:cNvSpPr txBox="1"/>
          <p:nvPr/>
        </p:nvSpPr>
        <p:spPr>
          <a:xfrm>
            <a:off x="2713071" y="1558247"/>
            <a:ext cx="15888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highlight>
                  <a:srgbClr val="C0C0C0"/>
                </a:highlight>
              </a:rPr>
              <a:t>Horizontal-virtual re-section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231612-86E5-5D44-AB88-736366B3B695}"/>
              </a:ext>
            </a:extLst>
          </p:cNvPr>
          <p:cNvSpPr txBox="1"/>
          <p:nvPr/>
        </p:nvSpPr>
        <p:spPr>
          <a:xfrm>
            <a:off x="2713070" y="3044565"/>
            <a:ext cx="14734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highlight>
                  <a:srgbClr val="C0C0C0"/>
                </a:highlight>
              </a:rPr>
              <a:t>Coronal-virtual re-section</a:t>
            </a:r>
          </a:p>
        </p:txBody>
      </p:sp>
    </p:spTree>
    <p:extLst>
      <p:ext uri="{BB962C8B-B14F-4D97-AF65-F5344CB8AC3E}">
        <p14:creationId xmlns:p14="http://schemas.microsoft.com/office/powerpoint/2010/main" val="3158787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5"/>
          <p:cNvSpPr/>
          <p:nvPr/>
        </p:nvSpPr>
        <p:spPr>
          <a:xfrm>
            <a:off x="1" y="0"/>
            <a:ext cx="9143771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5"/>
          <p:cNvSpPr/>
          <p:nvPr/>
        </p:nvSpPr>
        <p:spPr>
          <a:xfrm>
            <a:off x="230" y="0"/>
            <a:ext cx="9143771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25"/>
          <p:cNvSpPr txBox="1">
            <a:spLocks noGrp="1"/>
          </p:cNvSpPr>
          <p:nvPr>
            <p:ph type="ctrTitle"/>
          </p:nvPr>
        </p:nvSpPr>
        <p:spPr>
          <a:xfrm>
            <a:off x="532638" y="1570250"/>
            <a:ext cx="7980566" cy="58188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34275" rIns="68575" bIns="34275" rtlCol="0" anchor="b" anchorCtr="0">
            <a:normAutofit/>
          </a:bodyPr>
          <a:lstStyle/>
          <a:p>
            <a:pPr>
              <a:buClr>
                <a:schemeClr val="dk2"/>
              </a:buClr>
              <a:buSzPts val="1700"/>
            </a:pPr>
            <a:r>
              <a:rPr lang="en" sz="1700" dirty="0" err="1">
                <a:solidFill>
                  <a:schemeClr val="dk2"/>
                </a:solidFill>
              </a:rPr>
              <a:t>BrainSharer</a:t>
            </a:r>
            <a:r>
              <a:rPr lang="en" sz="1700" dirty="0">
                <a:solidFill>
                  <a:schemeClr val="dk2"/>
                </a:solidFill>
              </a:rPr>
              <a:t> - Based Full-Resolution Contouring Tool</a:t>
            </a:r>
            <a:endParaRPr dirty="0"/>
          </a:p>
        </p:txBody>
      </p:sp>
      <p:sp>
        <p:nvSpPr>
          <p:cNvPr id="133" name="Google Shape;133;p25"/>
          <p:cNvSpPr txBox="1">
            <a:spLocks noGrp="1"/>
          </p:cNvSpPr>
          <p:nvPr>
            <p:ph type="subTitle" idx="1"/>
          </p:nvPr>
        </p:nvSpPr>
        <p:spPr>
          <a:xfrm>
            <a:off x="7788729" y="4744807"/>
            <a:ext cx="1162390" cy="33061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75" tIns="34275" rIns="68575" bIns="34275" rtlCol="0" anchor="ctr" anchorCtr="0">
            <a:normAutofit fontScale="92500"/>
          </a:bodyPr>
          <a:lstStyle/>
          <a:p>
            <a:pPr>
              <a:spcBef>
                <a:spcPts val="0"/>
              </a:spcBef>
              <a:buClr>
                <a:schemeClr val="dk2"/>
              </a:buClr>
              <a:buSzPts val="1400"/>
            </a:pPr>
            <a:r>
              <a:rPr lang="en" sz="1400" dirty="0">
                <a:solidFill>
                  <a:schemeClr val="dk2"/>
                </a:solidFill>
              </a:rPr>
              <a:t>10 May 2022</a:t>
            </a:r>
            <a:endParaRPr dirty="0"/>
          </a:p>
        </p:txBody>
      </p:sp>
      <p:grpSp>
        <p:nvGrpSpPr>
          <p:cNvPr id="134" name="Google Shape;134;p25"/>
          <p:cNvGrpSpPr/>
          <p:nvPr/>
        </p:nvGrpSpPr>
        <p:grpSpPr>
          <a:xfrm flipH="1">
            <a:off x="7257560" y="0"/>
            <a:ext cx="1886211" cy="1630750"/>
            <a:chOff x="-305" y="-4155"/>
            <a:chExt cx="2514948" cy="2174333"/>
          </a:xfrm>
        </p:grpSpPr>
        <p:sp>
          <p:nvSpPr>
            <p:cNvPr id="135" name="Google Shape;135;p25"/>
            <p:cNvSpPr/>
            <p:nvPr/>
          </p:nvSpPr>
          <p:spPr>
            <a:xfrm>
              <a:off x="-305" y="0"/>
              <a:ext cx="2514948" cy="2170178"/>
            </a:xfrm>
            <a:custGeom>
              <a:avLst/>
              <a:gdLst/>
              <a:ahLst/>
              <a:cxnLst/>
              <a:rect l="l" t="t" r="r" b="b"/>
              <a:pathLst>
                <a:path w="2514948" h="2170178" extrusionOk="0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25"/>
            <p:cNvSpPr/>
            <p:nvPr/>
          </p:nvSpPr>
          <p:spPr>
            <a:xfrm>
              <a:off x="-305" y="-4155"/>
              <a:ext cx="2493062" cy="1947896"/>
            </a:xfrm>
            <a:custGeom>
              <a:avLst/>
              <a:gdLst/>
              <a:ahLst/>
              <a:cxnLst/>
              <a:rect l="l" t="t" r="r" b="b"/>
              <a:pathLst>
                <a:path w="2493062" h="1947896" extrusionOk="0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25"/>
            <p:cNvSpPr/>
            <p:nvPr/>
          </p:nvSpPr>
          <p:spPr>
            <a:xfrm>
              <a:off x="-305" y="0"/>
              <a:ext cx="2501089" cy="1972702"/>
            </a:xfrm>
            <a:custGeom>
              <a:avLst/>
              <a:gdLst/>
              <a:ahLst/>
              <a:cxnLst/>
              <a:rect l="l" t="t" r="r" b="b"/>
              <a:pathLst>
                <a:path w="2501089" h="1972702" extrusionOk="0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/>
              <a:endParaRPr sz="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25"/>
            <p:cNvSpPr/>
            <p:nvPr/>
          </p:nvSpPr>
          <p:spPr>
            <a:xfrm>
              <a:off x="305" y="1"/>
              <a:ext cx="2491105" cy="1943661"/>
            </a:xfrm>
            <a:custGeom>
              <a:avLst/>
              <a:gdLst/>
              <a:ahLst/>
              <a:cxnLst/>
              <a:rect l="l" t="t" r="r" b="b"/>
              <a:pathLst>
                <a:path w="2491105" h="1943661" extrusionOk="0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" name="Google Shape;139;p25"/>
          <p:cNvGrpSpPr/>
          <p:nvPr/>
        </p:nvGrpSpPr>
        <p:grpSpPr>
          <a:xfrm rot="10800000" flipH="1">
            <a:off x="-229" y="3242160"/>
            <a:ext cx="2533821" cy="1901341"/>
            <a:chOff x="-305" y="-1"/>
            <a:chExt cx="3832880" cy="2876136"/>
          </a:xfrm>
        </p:grpSpPr>
        <p:sp>
          <p:nvSpPr>
            <p:cNvPr id="140" name="Google Shape;140;p25"/>
            <p:cNvSpPr/>
            <p:nvPr/>
          </p:nvSpPr>
          <p:spPr>
            <a:xfrm>
              <a:off x="305" y="1"/>
              <a:ext cx="3815424" cy="2653659"/>
            </a:xfrm>
            <a:custGeom>
              <a:avLst/>
              <a:gdLst/>
              <a:ahLst/>
              <a:cxnLst/>
              <a:rect l="l" t="t" r="r" b="b"/>
              <a:pathLst>
                <a:path w="3815424" h="2653659" extrusionOk="0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25"/>
            <p:cNvSpPr/>
            <p:nvPr/>
          </p:nvSpPr>
          <p:spPr>
            <a:xfrm>
              <a:off x="305" y="-1"/>
              <a:ext cx="3815424" cy="2653660"/>
            </a:xfrm>
            <a:custGeom>
              <a:avLst/>
              <a:gdLst/>
              <a:ahLst/>
              <a:cxnLst/>
              <a:rect l="l" t="t" r="r" b="b"/>
              <a:pathLst>
                <a:path w="3815424" h="2653660" extrusionOk="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25"/>
            <p:cNvSpPr/>
            <p:nvPr/>
          </p:nvSpPr>
          <p:spPr>
            <a:xfrm>
              <a:off x="-305" y="1"/>
              <a:ext cx="3815986" cy="2675935"/>
            </a:xfrm>
            <a:custGeom>
              <a:avLst/>
              <a:gdLst/>
              <a:ahLst/>
              <a:cxnLst/>
              <a:rect l="l" t="t" r="r" b="b"/>
              <a:pathLst>
                <a:path w="3815986" h="2675935" extrusionOk="0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25"/>
            <p:cNvSpPr/>
            <p:nvPr/>
          </p:nvSpPr>
          <p:spPr>
            <a:xfrm>
              <a:off x="305" y="-1"/>
              <a:ext cx="3832270" cy="2876136"/>
            </a:xfrm>
            <a:custGeom>
              <a:avLst/>
              <a:gdLst/>
              <a:ahLst/>
              <a:cxnLst/>
              <a:rect l="l" t="t" r="r" b="b"/>
              <a:pathLst>
                <a:path w="3832270" h="2876136" extrusionOk="0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803"/>
                  </a:srgbClr>
                </a:gs>
                <a:gs pos="2000">
                  <a:srgbClr val="FFFFFF">
                    <a:alpha val="9803"/>
                  </a:srgbClr>
                </a:gs>
                <a:gs pos="16000">
                  <a:srgbClr val="70AD47">
                    <a:alpha val="9803"/>
                  </a:srgbClr>
                </a:gs>
                <a:gs pos="85000">
                  <a:srgbClr val="4472C4">
                    <a:alpha val="9803"/>
                  </a:srgbClr>
                </a:gs>
                <a:gs pos="100000">
                  <a:srgbClr val="FFFFFF">
                    <a:alpha val="9803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5" name="Google Shape;145;p25" descr="Bran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436" y="378549"/>
            <a:ext cx="3643313" cy="728663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5"/>
          <p:cNvSpPr txBox="1"/>
          <p:nvPr/>
        </p:nvSpPr>
        <p:spPr>
          <a:xfrm>
            <a:off x="532638" y="2951217"/>
            <a:ext cx="7980566" cy="690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 fontScale="85000" lnSpcReduction="20000"/>
          </a:bodyPr>
          <a:lstStyle/>
          <a:p>
            <a:pPr algn="ctr">
              <a:lnSpc>
                <a:spcPct val="90000"/>
              </a:lnSpc>
              <a:buClr>
                <a:schemeClr val="dk2"/>
              </a:buClr>
              <a:buSzPct val="100000"/>
            </a:pPr>
            <a:r>
              <a:rPr lang="en" sz="17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Collaboration Team:</a:t>
            </a:r>
            <a:endParaRPr sz="1100" dirty="0"/>
          </a:p>
          <a:p>
            <a:pPr algn="ctr">
              <a:lnSpc>
                <a:spcPct val="90000"/>
              </a:lnSpc>
              <a:buClr>
                <a:schemeClr val="dk1"/>
              </a:buClr>
              <a:buSzPct val="100000"/>
            </a:pPr>
            <a:endParaRPr sz="17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>
              <a:lnSpc>
                <a:spcPct val="90000"/>
              </a:lnSpc>
              <a:buClr>
                <a:schemeClr val="dk2"/>
              </a:buClr>
              <a:buSzPct val="100000"/>
            </a:pPr>
            <a:r>
              <a:rPr lang="en" sz="1700" dirty="0">
                <a:solidFill>
                  <a:schemeClr val="dk2"/>
                </a:solidFill>
                <a:ea typeface="Calibri"/>
                <a:cs typeface="Calibri"/>
                <a:sym typeface="Calibri"/>
              </a:rPr>
              <a:t>Ed O’Donnell, </a:t>
            </a:r>
            <a:r>
              <a:rPr lang="en" sz="17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Beth Friedman, Yoav Freund, David Kleinfeld, Marissa Moreno, Subramanyam “Naga” </a:t>
            </a:r>
            <a:r>
              <a:rPr lang="en" sz="17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Makam</a:t>
            </a:r>
            <a:r>
              <a:rPr lang="en" sz="17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" sz="17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Kui</a:t>
            </a:r>
            <a:r>
              <a:rPr lang="en" sz="17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Qian, Duane Rinehart, Samuel Wang (Princeton), </a:t>
            </a:r>
            <a:r>
              <a:rPr lang="en" sz="1700" dirty="0" err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Zhongkai</a:t>
            </a:r>
            <a:r>
              <a:rPr lang="en" sz="17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Wu</a:t>
            </a:r>
            <a:endParaRPr sz="11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26"/>
          <p:cNvSpPr txBox="1">
            <a:spLocks noGrp="1"/>
          </p:cNvSpPr>
          <p:nvPr>
            <p:ph type="title"/>
          </p:nvPr>
        </p:nvSpPr>
        <p:spPr>
          <a:xfrm>
            <a:off x="473201" y="479640"/>
            <a:ext cx="2777204" cy="1289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127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Calibri"/>
              <a:buNone/>
            </a:pPr>
            <a:r>
              <a:rPr lang="en"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Background</a:t>
            </a:r>
            <a:endParaRPr/>
          </a:p>
        </p:txBody>
      </p:sp>
      <p:sp>
        <p:nvSpPr>
          <p:cNvPr id="154" name="Google Shape;154;p26"/>
          <p:cNvSpPr/>
          <p:nvPr/>
        </p:nvSpPr>
        <p:spPr>
          <a:xfrm>
            <a:off x="482459" y="1930317"/>
            <a:ext cx="2441321" cy="13716"/>
          </a:xfrm>
          <a:custGeom>
            <a:avLst/>
            <a:gdLst/>
            <a:ahLst/>
            <a:cxnLst/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26"/>
          <p:cNvSpPr txBox="1"/>
          <p:nvPr/>
        </p:nvSpPr>
        <p:spPr>
          <a:xfrm>
            <a:off x="473202" y="2105406"/>
            <a:ext cx="2895076" cy="2558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lnSpcReduction="10000"/>
          </a:bodyPr>
          <a:lstStyle/>
          <a:p>
            <a:pPr marL="228600" marR="0" lvl="0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 scanned images to a database, add good 3-D tools and web availability so anatomists can interact across sites.</a:t>
            </a:r>
          </a:p>
          <a:p>
            <a:pPr marL="228600" marR="0" lvl="0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endParaRPr lang="en"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Supports development of an “active” brain atlas</a:t>
            </a:r>
            <a:endParaRPr sz="1100" dirty="0"/>
          </a:p>
          <a:p>
            <a:pPr marL="228600" marR="0" lvl="0" indent="-63500" algn="l" rtl="0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77800" algn="l" rtl="0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could go wrong?</a:t>
            </a:r>
            <a:endParaRPr sz="1100" dirty="0"/>
          </a:p>
          <a:p>
            <a:pPr marL="228600" marR="0" lvl="0" indent="-63500" algn="l" rtl="0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63500" algn="l" rtl="0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81659" y="860822"/>
            <a:ext cx="4557713" cy="3421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BrainSharer</a:t>
            </a:r>
            <a:r>
              <a:rPr lang="en" dirty="0"/>
              <a:t> Platform</a:t>
            </a:r>
            <a:endParaRPr dirty="0"/>
          </a:p>
        </p:txBody>
      </p:sp>
      <p:sp>
        <p:nvSpPr>
          <p:cNvPr id="196" name="Google Shape;196;p30"/>
          <p:cNvSpPr/>
          <p:nvPr/>
        </p:nvSpPr>
        <p:spPr>
          <a:xfrm>
            <a:off x="5632317" y="1189775"/>
            <a:ext cx="3305700" cy="669000"/>
          </a:xfrm>
          <a:prstGeom prst="chevron">
            <a:avLst>
              <a:gd name="adj" fmla="val 50000"/>
            </a:avLst>
          </a:prstGeom>
          <a:solidFill>
            <a:srgbClr val="D8382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NeuroGlancer</a:t>
            </a:r>
            <a:endParaRPr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7" name="Google Shape;197;p30"/>
          <p:cNvSpPr/>
          <p:nvPr/>
        </p:nvSpPr>
        <p:spPr>
          <a:xfrm>
            <a:off x="0" y="1189989"/>
            <a:ext cx="3546900" cy="669000"/>
          </a:xfrm>
          <a:prstGeom prst="homePlate">
            <a:avLst>
              <a:gd name="adj" fmla="val 50000"/>
            </a:avLst>
          </a:prstGeom>
          <a:solidFill>
            <a:srgbClr val="80201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Scanning the brain</a:t>
            </a:r>
            <a:endParaRPr dirty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8" name="Google Shape;198;p30"/>
          <p:cNvSpPr/>
          <p:nvPr/>
        </p:nvSpPr>
        <p:spPr>
          <a:xfrm>
            <a:off x="2944204" y="1189775"/>
            <a:ext cx="3305700" cy="669000"/>
          </a:xfrm>
          <a:prstGeom prst="chevron">
            <a:avLst>
              <a:gd name="adj" fmla="val 50000"/>
            </a:avLst>
          </a:prstGeom>
          <a:solidFill>
            <a:srgbClr val="B02C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Data Storage (Files &amp; Database)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99" name="Google Shape;199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5175" y="3531100"/>
            <a:ext cx="1268575" cy="141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5468" y="1922239"/>
            <a:ext cx="2167979" cy="994199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0"/>
          <p:cNvSpPr/>
          <p:nvPr/>
        </p:nvSpPr>
        <p:spPr>
          <a:xfrm>
            <a:off x="1231725" y="3068850"/>
            <a:ext cx="473700" cy="462300"/>
          </a:xfrm>
          <a:prstGeom prst="mathPlus">
            <a:avLst>
              <a:gd name="adj1" fmla="val 2352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2" name="Google Shape;202;p30" descr="Server PNG"/>
          <p:cNvPicPr preferRelativeResize="0"/>
          <p:nvPr/>
        </p:nvPicPr>
        <p:blipFill rotWithShape="1">
          <a:blip r:embed="rId5">
            <a:alphaModFix amt="32000"/>
          </a:blip>
          <a:srcRect/>
          <a:stretch/>
        </p:blipFill>
        <p:spPr>
          <a:xfrm>
            <a:off x="3349568" y="1865675"/>
            <a:ext cx="1588080" cy="141215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0"/>
          <p:cNvSpPr txBox="1"/>
          <p:nvPr/>
        </p:nvSpPr>
        <p:spPr>
          <a:xfrm>
            <a:off x="3536112" y="2010747"/>
            <a:ext cx="1215000" cy="2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Web server</a:t>
            </a:r>
            <a:endParaRPr sz="1500" dirty="0"/>
          </a:p>
        </p:txBody>
      </p:sp>
      <p:pic>
        <p:nvPicPr>
          <p:cNvPr id="205" name="Google Shape;205;p3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11723" y="2384200"/>
            <a:ext cx="3546899" cy="1831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3C012E-249D-4607-AE0C-D53DDF9C82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5524" y="3531100"/>
            <a:ext cx="2229161" cy="1409897"/>
          </a:xfrm>
          <a:prstGeom prst="rect">
            <a:avLst/>
          </a:prstGeom>
        </p:spPr>
      </p:pic>
      <p:sp>
        <p:nvSpPr>
          <p:cNvPr id="17" name="Google Shape;203;p30">
            <a:extLst>
              <a:ext uri="{FF2B5EF4-FFF2-40B4-BE49-F238E27FC236}">
                <a16:creationId xmlns:a16="http://schemas.microsoft.com/office/drawing/2014/main" id="{63A23F12-FD6B-4870-919F-3EF3BCE63773}"/>
              </a:ext>
            </a:extLst>
          </p:cNvPr>
          <p:cNvSpPr txBox="1"/>
          <p:nvPr/>
        </p:nvSpPr>
        <p:spPr>
          <a:xfrm>
            <a:off x="3217156" y="3619710"/>
            <a:ext cx="1720492" cy="269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Relational database</a:t>
            </a:r>
            <a:endParaRPr sz="1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2477</TotalTime>
  <Words>304</Words>
  <Application>Microsoft Office PowerPoint</Application>
  <PresentationFormat>On-screen Show (16:9)</PresentationFormat>
  <Paragraphs>41</Paragraphs>
  <Slides>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Roboto</vt:lpstr>
      <vt:lpstr>Calibri</vt:lpstr>
      <vt:lpstr>Arial</vt:lpstr>
      <vt:lpstr>Office Theme</vt:lpstr>
      <vt:lpstr>PowerPoint Presentation</vt:lpstr>
      <vt:lpstr>Border annotations utilize LM imaged cytoarchitecture   </vt:lpstr>
      <vt:lpstr>PowerPoint Presentation</vt:lpstr>
      <vt:lpstr>PowerPoint Presentation</vt:lpstr>
      <vt:lpstr>BrainSharer - Based Full-Resolution Contouring Tool</vt:lpstr>
      <vt:lpstr>Background</vt:lpstr>
      <vt:lpstr>BrainSharer Platform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BrainSharer Based Full-Resolution Contouring Tool</dc:title>
  <dc:creator>Duane</dc:creator>
  <cp:lastModifiedBy>Duane Rinehart</cp:lastModifiedBy>
  <cp:revision>18</cp:revision>
  <cp:lastPrinted>2022-05-10T20:13:03Z</cp:lastPrinted>
  <dcterms:modified xsi:type="dcterms:W3CDTF">2022-05-18T00:36:51Z</dcterms:modified>
</cp:coreProperties>
</file>